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57" r:id="rId5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0934" autoAdjust="0"/>
    <p:restoredTop sz="97625" autoAdjust="0"/>
  </p:normalViewPr>
  <p:slideViewPr>
    <p:cSldViewPr snapToGrid="0">
      <p:cViewPr>
        <p:scale>
          <a:sx n="200" d="100"/>
          <a:sy n="200" d="100"/>
        </p:scale>
        <p:origin x="136" y="-824"/>
      </p:cViewPr>
      <p:guideLst>
        <p:guide orient="horz" pos="1800"/>
        <p:guide pos="38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7CE55-88D1-5A4C-A935-E15EC6CA4357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0F875-D115-384E-9977-5B94DDDC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40F875-D115-384E-9977-5B94DDDC19C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40F875-D115-384E-9977-5B94DDDC19C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40F875-D115-384E-9977-5B94DDDC19C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40F875-D115-384E-9977-5B94DDDC19C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73C2-9659-C84A-8C5D-B44BB29F3B40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3E068-72B8-804D-AF4F-11440EEA56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73C2-9659-C84A-8C5D-B44BB29F3B40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3E068-72B8-804D-AF4F-11440EEA56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73C2-9659-C84A-8C5D-B44BB29F3B40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3E068-72B8-804D-AF4F-11440EEA56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73C2-9659-C84A-8C5D-B44BB29F3B40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3E068-72B8-804D-AF4F-11440EEA56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73C2-9659-C84A-8C5D-B44BB29F3B40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3E068-72B8-804D-AF4F-11440EEA56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73C2-9659-C84A-8C5D-B44BB29F3B40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3E068-72B8-804D-AF4F-11440EEA56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73C2-9659-C84A-8C5D-B44BB29F3B40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3E068-72B8-804D-AF4F-11440EEA56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73C2-9659-C84A-8C5D-B44BB29F3B40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3E068-72B8-804D-AF4F-11440EEA56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73C2-9659-C84A-8C5D-B44BB29F3B40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3E068-72B8-804D-AF4F-11440EEA56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73C2-9659-C84A-8C5D-B44BB29F3B40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3E068-72B8-804D-AF4F-11440EEA56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73C2-9659-C84A-8C5D-B44BB29F3B40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3E068-72B8-804D-AF4F-11440EEA56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773C2-9659-C84A-8C5D-B44BB29F3B40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3E068-72B8-804D-AF4F-11440EEA56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Picture 56" descr="GiQ_2.5_3.3.1_listmai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" y="469899"/>
            <a:ext cx="4895850" cy="4730289"/>
          </a:xfrm>
          <a:prstGeom prst="rect">
            <a:avLst/>
          </a:prstGeom>
        </p:spPr>
      </p:pic>
      <p:sp>
        <p:nvSpPr>
          <p:cNvPr id="36" name="Rectangle 35"/>
          <p:cNvSpPr/>
          <p:nvPr/>
        </p:nvSpPr>
        <p:spPr>
          <a:xfrm>
            <a:off x="5397500" y="475060"/>
            <a:ext cx="3390443" cy="4709954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6694" y="49599"/>
            <a:ext cx="4006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3.3.1 List Tab Main</a:t>
            </a:r>
            <a:endParaRPr lang="en-US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891531" y="762009"/>
            <a:ext cx="40068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/>
              <a:t>Summary Changes: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76124" y="76200"/>
            <a:ext cx="7218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/>
              <a:t>GiQ 2.5</a:t>
            </a:r>
            <a:endParaRPr lang="en-US" sz="10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5661603" y="912008"/>
            <a:ext cx="27072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/>
            <a:r>
              <a:rPr lang="en-US" sz="900" dirty="0" smtClean="0"/>
              <a:t>New screen</a:t>
            </a:r>
            <a:endParaRPr lang="en-US" sz="9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5890203" y="1676261"/>
            <a:ext cx="4006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sz="1000" dirty="0" smtClean="0"/>
              <a:t>Leads to 3.3.2 (edit lists) </a:t>
            </a:r>
            <a:endParaRPr lang="en-US" sz="1000" dirty="0" smtClean="0"/>
          </a:p>
        </p:txBody>
      </p:sp>
      <p:grpSp>
        <p:nvGrpSpPr>
          <p:cNvPr id="30" name="Group 29"/>
          <p:cNvGrpSpPr/>
          <p:nvPr/>
        </p:nvGrpSpPr>
        <p:grpSpPr>
          <a:xfrm>
            <a:off x="5613702" y="1656160"/>
            <a:ext cx="242146" cy="461665"/>
            <a:chOff x="244199" y="1492251"/>
            <a:chExt cx="242146" cy="461665"/>
          </a:xfrm>
        </p:grpSpPr>
        <p:sp>
          <p:nvSpPr>
            <p:cNvPr id="19" name="Oval 18"/>
            <p:cNvSpPr/>
            <p:nvPr/>
          </p:nvSpPr>
          <p:spPr>
            <a:xfrm>
              <a:off x="247650" y="1533974"/>
              <a:ext cx="238695" cy="224599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44199" y="1492251"/>
              <a:ext cx="1847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607352" y="1916510"/>
            <a:ext cx="254846" cy="523220"/>
            <a:chOff x="237849" y="1835151"/>
            <a:chExt cx="254846" cy="523220"/>
          </a:xfrm>
        </p:grpSpPr>
        <p:sp>
          <p:nvSpPr>
            <p:cNvPr id="21" name="Oval 20"/>
            <p:cNvSpPr/>
            <p:nvPr/>
          </p:nvSpPr>
          <p:spPr>
            <a:xfrm>
              <a:off x="254000" y="1889574"/>
              <a:ext cx="238695" cy="224599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7849" y="1835151"/>
              <a:ext cx="18479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</a:rPr>
                <a:t>2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613702" y="2183270"/>
            <a:ext cx="248496" cy="523220"/>
            <a:chOff x="231484" y="2844652"/>
            <a:chExt cx="409866" cy="917155"/>
          </a:xfrm>
        </p:grpSpPr>
        <p:sp>
          <p:nvSpPr>
            <p:cNvPr id="24" name="Oval 23"/>
            <p:cNvSpPr/>
            <p:nvPr/>
          </p:nvSpPr>
          <p:spPr>
            <a:xfrm>
              <a:off x="247650" y="2940050"/>
              <a:ext cx="393700" cy="393700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31484" y="2844652"/>
              <a:ext cx="304801" cy="9171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</a:rPr>
                <a:t>3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883853" y="1951883"/>
            <a:ext cx="4006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sz="1000" dirty="0" smtClean="0"/>
              <a:t>Leads to 3.3.3 (add new list)</a:t>
            </a:r>
            <a:endParaRPr lang="en-US" sz="1000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5883853" y="2215019"/>
            <a:ext cx="4006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sz="1000" dirty="0" smtClean="0"/>
              <a:t>12px </a:t>
            </a:r>
            <a:r>
              <a:rPr lang="en-US" sz="10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#</a:t>
            </a:r>
            <a:r>
              <a:rPr lang="en-US" sz="10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7B7B7B right-aligned</a:t>
            </a:r>
            <a:endParaRPr lang="en-US" sz="1000" dirty="0" smtClean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0" y="5405279"/>
            <a:ext cx="9144000" cy="1588"/>
          </a:xfrm>
          <a:prstGeom prst="line">
            <a:avLst/>
          </a:prstGeom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0" y="342900"/>
            <a:ext cx="9144000" cy="1588"/>
          </a:xfrm>
          <a:prstGeom prst="line">
            <a:avLst/>
          </a:prstGeom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094065" y="905502"/>
            <a:ext cx="344766" cy="646331"/>
            <a:chOff x="5981700" y="746368"/>
            <a:chExt cx="393700" cy="738067"/>
          </a:xfrm>
        </p:grpSpPr>
        <p:sp>
          <p:nvSpPr>
            <p:cNvPr id="9" name="Oval 8"/>
            <p:cNvSpPr/>
            <p:nvPr/>
          </p:nvSpPr>
          <p:spPr>
            <a:xfrm>
              <a:off x="5981700" y="774471"/>
              <a:ext cx="393700" cy="393700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17097" y="746368"/>
              <a:ext cx="304800" cy="7380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622670" y="1046559"/>
            <a:ext cx="344766" cy="646331"/>
            <a:chOff x="1569952" y="2528591"/>
            <a:chExt cx="344766" cy="646331"/>
          </a:xfrm>
        </p:grpSpPr>
        <p:sp>
          <p:nvSpPr>
            <p:cNvPr id="13" name="Oval 12"/>
            <p:cNvSpPr/>
            <p:nvPr/>
          </p:nvSpPr>
          <p:spPr>
            <a:xfrm>
              <a:off x="1569952" y="2565901"/>
              <a:ext cx="344766" cy="344766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00948" y="2528591"/>
              <a:ext cx="2669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2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918792" y="2500770"/>
            <a:ext cx="344766" cy="646331"/>
            <a:chOff x="3505092" y="2802646"/>
            <a:chExt cx="344766" cy="646331"/>
          </a:xfrm>
        </p:grpSpPr>
        <p:sp>
          <p:nvSpPr>
            <p:cNvPr id="15" name="Oval 14"/>
            <p:cNvSpPr/>
            <p:nvPr/>
          </p:nvSpPr>
          <p:spPr>
            <a:xfrm>
              <a:off x="3505092" y="2827257"/>
              <a:ext cx="344766" cy="344766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36089" y="2802646"/>
              <a:ext cx="2669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3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613702" y="2451100"/>
            <a:ext cx="248496" cy="523220"/>
            <a:chOff x="231484" y="2844652"/>
            <a:chExt cx="409866" cy="917155"/>
          </a:xfrm>
        </p:grpSpPr>
        <p:sp>
          <p:nvSpPr>
            <p:cNvPr id="48" name="Oval 47"/>
            <p:cNvSpPr/>
            <p:nvPr/>
          </p:nvSpPr>
          <p:spPr>
            <a:xfrm>
              <a:off x="247650" y="2940050"/>
              <a:ext cx="393700" cy="393700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31484" y="2844652"/>
              <a:ext cx="304801" cy="9171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</a:rPr>
                <a:t>4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5883853" y="2482850"/>
            <a:ext cx="4006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sz="1000" dirty="0" smtClean="0"/>
              <a:t>Clipped coupon w/ status messages</a:t>
            </a:r>
            <a:endParaRPr lang="en-US" sz="1000" dirty="0" smtClean="0"/>
          </a:p>
        </p:txBody>
      </p:sp>
      <p:sp>
        <p:nvSpPr>
          <p:cNvPr id="52" name="Right Brace 51"/>
          <p:cNvSpPr/>
          <p:nvPr/>
        </p:nvSpPr>
        <p:spPr>
          <a:xfrm rot="16200000">
            <a:off x="4341822" y="1733012"/>
            <a:ext cx="415082" cy="218842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4292603" y="1396996"/>
            <a:ext cx="795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16px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897217" y="4254500"/>
            <a:ext cx="4006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Related Files: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904231" y="4403011"/>
            <a:ext cx="4006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sz="1000" dirty="0" err="1" smtClean="0"/>
              <a:t>Fav</a:t>
            </a:r>
            <a:r>
              <a:rPr lang="en-US" sz="1000" dirty="0" smtClean="0"/>
              <a:t> star</a:t>
            </a:r>
            <a:endParaRPr lang="en-US" sz="1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39" descr="GiQ_2.5_3.3.2_editlist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439" y="476250"/>
            <a:ext cx="3197416" cy="4914900"/>
          </a:xfrm>
          <a:prstGeom prst="rect">
            <a:avLst/>
          </a:prstGeom>
        </p:spPr>
      </p:pic>
      <p:sp>
        <p:nvSpPr>
          <p:cNvPr id="36" name="Rectangle 35"/>
          <p:cNvSpPr/>
          <p:nvPr/>
        </p:nvSpPr>
        <p:spPr>
          <a:xfrm>
            <a:off x="5397500" y="475060"/>
            <a:ext cx="3390443" cy="4709954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2094" y="49599"/>
            <a:ext cx="4006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3.3.2 Edit Lists</a:t>
            </a:r>
            <a:endParaRPr lang="en-US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891531" y="762009"/>
            <a:ext cx="40068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/>
              <a:t>Summary Changes: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76124" y="76200"/>
            <a:ext cx="7218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/>
              <a:t>GiQ 2.5</a:t>
            </a:r>
            <a:endParaRPr lang="en-US" sz="10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5661603" y="912008"/>
            <a:ext cx="270724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/>
            <a:r>
              <a:rPr lang="en-US" sz="900" dirty="0" smtClean="0"/>
              <a:t>Search tools visible, category savings values displayed, clipped coupons displayed with status, UI elements simplified.</a:t>
            </a:r>
            <a:endParaRPr lang="en-US" sz="9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5647266" y="1659327"/>
            <a:ext cx="27262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/>
            <a:r>
              <a:rPr lang="en-US" sz="1000" dirty="0" smtClean="0"/>
              <a:t>List name editable inline, draggable, &amp; delete-able (16px #333)</a:t>
            </a:r>
            <a:endParaRPr lang="en-US" sz="1000" dirty="0" smtClean="0"/>
          </a:p>
        </p:txBody>
      </p:sp>
      <p:grpSp>
        <p:nvGrpSpPr>
          <p:cNvPr id="2" name="Group 29"/>
          <p:cNvGrpSpPr/>
          <p:nvPr/>
        </p:nvGrpSpPr>
        <p:grpSpPr>
          <a:xfrm>
            <a:off x="5613702" y="1656160"/>
            <a:ext cx="242146" cy="461665"/>
            <a:chOff x="244199" y="1492251"/>
            <a:chExt cx="242146" cy="461665"/>
          </a:xfrm>
        </p:grpSpPr>
        <p:sp>
          <p:nvSpPr>
            <p:cNvPr id="19" name="Oval 18"/>
            <p:cNvSpPr/>
            <p:nvPr/>
          </p:nvSpPr>
          <p:spPr>
            <a:xfrm>
              <a:off x="247650" y="1533974"/>
              <a:ext cx="238695" cy="224599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44199" y="1492251"/>
              <a:ext cx="1847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3" name="Group 30"/>
          <p:cNvGrpSpPr/>
          <p:nvPr/>
        </p:nvGrpSpPr>
        <p:grpSpPr>
          <a:xfrm>
            <a:off x="5607352" y="2178987"/>
            <a:ext cx="254846" cy="523220"/>
            <a:chOff x="237849" y="1835151"/>
            <a:chExt cx="254846" cy="523220"/>
          </a:xfrm>
        </p:grpSpPr>
        <p:sp>
          <p:nvSpPr>
            <p:cNvPr id="21" name="Oval 20"/>
            <p:cNvSpPr/>
            <p:nvPr/>
          </p:nvSpPr>
          <p:spPr>
            <a:xfrm>
              <a:off x="254000" y="1889574"/>
              <a:ext cx="238695" cy="224599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7849" y="1835151"/>
              <a:ext cx="18479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</a:rPr>
                <a:t>2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25"/>
          <p:cNvGrpSpPr/>
          <p:nvPr/>
        </p:nvGrpSpPr>
        <p:grpSpPr>
          <a:xfrm>
            <a:off x="5613702" y="2445747"/>
            <a:ext cx="248496" cy="523220"/>
            <a:chOff x="231484" y="2844652"/>
            <a:chExt cx="409866" cy="917155"/>
          </a:xfrm>
        </p:grpSpPr>
        <p:sp>
          <p:nvSpPr>
            <p:cNvPr id="24" name="Oval 23"/>
            <p:cNvSpPr/>
            <p:nvPr/>
          </p:nvSpPr>
          <p:spPr>
            <a:xfrm>
              <a:off x="247650" y="2940050"/>
              <a:ext cx="393700" cy="393700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31484" y="2844652"/>
              <a:ext cx="304801" cy="9171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</a:rPr>
                <a:t>3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883853" y="2214360"/>
            <a:ext cx="4006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sz="1000" dirty="0" smtClean="0"/>
              <a:t>Favorites is not editable</a:t>
            </a:r>
            <a:endParaRPr lang="en-US" sz="1000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5883853" y="2477496"/>
            <a:ext cx="4006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sz="1000" dirty="0" smtClean="0"/>
              <a:t>Saves changes/returns to list</a:t>
            </a:r>
            <a:endParaRPr lang="en-US" sz="1000" dirty="0" smtClean="0"/>
          </a:p>
        </p:txBody>
      </p:sp>
      <p:sp>
        <p:nvSpPr>
          <p:cNvPr id="33" name="TextBox 32"/>
          <p:cNvSpPr txBox="1"/>
          <p:nvPr/>
        </p:nvSpPr>
        <p:spPr>
          <a:xfrm>
            <a:off x="5897217" y="4254500"/>
            <a:ext cx="4006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Related Files: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904231" y="4403011"/>
            <a:ext cx="4006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sz="1000" dirty="0" smtClean="0"/>
              <a:t>Delete icon?</a:t>
            </a:r>
          </a:p>
          <a:p>
            <a:pPr marL="228600" indent="-228600"/>
            <a:r>
              <a:rPr lang="en-US" sz="1000" dirty="0" smtClean="0"/>
              <a:t>Drag icon?</a:t>
            </a:r>
            <a:endParaRPr lang="en-US" sz="1000" dirty="0" smtClean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0" y="5405279"/>
            <a:ext cx="9144000" cy="1588"/>
          </a:xfrm>
          <a:prstGeom prst="line">
            <a:avLst/>
          </a:prstGeom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0" y="342900"/>
            <a:ext cx="9144000" cy="1588"/>
          </a:xfrm>
          <a:prstGeom prst="line">
            <a:avLst/>
          </a:prstGeom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2345015" y="1508752"/>
            <a:ext cx="344766" cy="646331"/>
            <a:chOff x="5981700" y="746368"/>
            <a:chExt cx="393700" cy="738067"/>
          </a:xfrm>
        </p:grpSpPr>
        <p:sp>
          <p:nvSpPr>
            <p:cNvPr id="9" name="Oval 8"/>
            <p:cNvSpPr/>
            <p:nvPr/>
          </p:nvSpPr>
          <p:spPr>
            <a:xfrm>
              <a:off x="5981700" y="774471"/>
              <a:ext cx="393700" cy="393700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17097" y="746368"/>
              <a:ext cx="304800" cy="7380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12" name="Group 36"/>
          <p:cNvGrpSpPr/>
          <p:nvPr/>
        </p:nvGrpSpPr>
        <p:grpSpPr>
          <a:xfrm>
            <a:off x="1714370" y="1954609"/>
            <a:ext cx="344766" cy="646331"/>
            <a:chOff x="1569952" y="2528591"/>
            <a:chExt cx="344766" cy="646331"/>
          </a:xfrm>
        </p:grpSpPr>
        <p:sp>
          <p:nvSpPr>
            <p:cNvPr id="13" name="Oval 12"/>
            <p:cNvSpPr/>
            <p:nvPr/>
          </p:nvSpPr>
          <p:spPr>
            <a:xfrm>
              <a:off x="1569952" y="2565901"/>
              <a:ext cx="344766" cy="344766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00948" y="2528591"/>
              <a:ext cx="2669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2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Group 39"/>
          <p:cNvGrpSpPr/>
          <p:nvPr/>
        </p:nvGrpSpPr>
        <p:grpSpPr>
          <a:xfrm>
            <a:off x="2921842" y="4735970"/>
            <a:ext cx="344766" cy="646331"/>
            <a:chOff x="3505092" y="2802646"/>
            <a:chExt cx="344766" cy="646331"/>
          </a:xfrm>
        </p:grpSpPr>
        <p:sp>
          <p:nvSpPr>
            <p:cNvPr id="15" name="Oval 14"/>
            <p:cNvSpPr/>
            <p:nvPr/>
          </p:nvSpPr>
          <p:spPr>
            <a:xfrm>
              <a:off x="3505092" y="2827257"/>
              <a:ext cx="344766" cy="344766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36089" y="2802646"/>
              <a:ext cx="2669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3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1" name="Right Brace 40"/>
          <p:cNvSpPr/>
          <p:nvPr/>
        </p:nvSpPr>
        <p:spPr>
          <a:xfrm rot="5400000">
            <a:off x="736826" y="2230769"/>
            <a:ext cx="249767" cy="131684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ight Brace 41"/>
          <p:cNvSpPr/>
          <p:nvPr/>
        </p:nvSpPr>
        <p:spPr>
          <a:xfrm rot="5400000">
            <a:off x="398160" y="2230768"/>
            <a:ext cx="249767" cy="131684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338670" y="2345265"/>
            <a:ext cx="4656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rgbClr val="FF0000"/>
                </a:solidFill>
              </a:rPr>
              <a:t>14px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77336" y="2345265"/>
            <a:ext cx="4656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rgbClr val="FF0000"/>
                </a:solidFill>
              </a:rPr>
              <a:t>10px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45" name="Right Brace 44"/>
          <p:cNvSpPr/>
          <p:nvPr/>
        </p:nvSpPr>
        <p:spPr>
          <a:xfrm rot="5400000">
            <a:off x="2878890" y="1904803"/>
            <a:ext cx="249767" cy="131684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2819400" y="2038350"/>
            <a:ext cx="4656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rgbClr val="FF0000"/>
                </a:solidFill>
              </a:rPr>
              <a:t>14px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47" name="Right Brace 46"/>
          <p:cNvSpPr/>
          <p:nvPr/>
        </p:nvSpPr>
        <p:spPr>
          <a:xfrm rot="5400000">
            <a:off x="3183690" y="1904804"/>
            <a:ext cx="249767" cy="131684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3124200" y="2038350"/>
            <a:ext cx="4656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rgbClr val="FF0000"/>
                </a:solidFill>
              </a:rPr>
              <a:t>10px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3" name="Right Brace 52"/>
          <p:cNvSpPr/>
          <p:nvPr/>
        </p:nvSpPr>
        <p:spPr>
          <a:xfrm rot="5400000">
            <a:off x="3197449" y="2832964"/>
            <a:ext cx="249767" cy="104166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3124200" y="2946400"/>
            <a:ext cx="4656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rgbClr val="FF0000"/>
                </a:solidFill>
              </a:rPr>
              <a:t>16px</a:t>
            </a:r>
            <a:endParaRPr lang="en-US" sz="9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48" descr="GiQ_2.5_3.3.3_newlis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200" y="476250"/>
            <a:ext cx="4337050" cy="4714185"/>
          </a:xfrm>
          <a:prstGeom prst="rect">
            <a:avLst/>
          </a:prstGeom>
        </p:spPr>
      </p:pic>
      <p:sp>
        <p:nvSpPr>
          <p:cNvPr id="36" name="Rectangle 35"/>
          <p:cNvSpPr/>
          <p:nvPr/>
        </p:nvSpPr>
        <p:spPr>
          <a:xfrm>
            <a:off x="5397500" y="475060"/>
            <a:ext cx="3390443" cy="4709954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2094" y="49599"/>
            <a:ext cx="4006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3.3.3 Make New List</a:t>
            </a:r>
            <a:endParaRPr lang="en-US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891531" y="762009"/>
            <a:ext cx="40068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/>
              <a:t>Summary Changes: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76124" y="76200"/>
            <a:ext cx="7218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/>
              <a:t>GiQ 2.5</a:t>
            </a:r>
            <a:endParaRPr lang="en-US" sz="10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5661603" y="912008"/>
            <a:ext cx="27072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/>
            <a:r>
              <a:rPr lang="en-US" sz="900" dirty="0" smtClean="0"/>
              <a:t>New screen:  name new list</a:t>
            </a:r>
            <a:endParaRPr lang="en-US" sz="9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5647266" y="1665677"/>
            <a:ext cx="27262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/>
            <a:r>
              <a:rPr lang="en-US" sz="1000" dirty="0" smtClean="0"/>
              <a:t>Placeholder text: 14px #666</a:t>
            </a:r>
          </a:p>
          <a:p>
            <a:pPr marL="228600"/>
            <a:r>
              <a:rPr lang="en-US" sz="1000" dirty="0" smtClean="0"/>
              <a:t>User entry </a:t>
            </a:r>
            <a:r>
              <a:rPr lang="en-US" sz="1000" dirty="0" smtClean="0"/>
              <a:t>text: </a:t>
            </a:r>
            <a:r>
              <a:rPr lang="en-US" sz="1000" dirty="0" smtClean="0"/>
              <a:t>16px #333</a:t>
            </a:r>
            <a:endParaRPr lang="en-US" sz="1000" dirty="0" smtClean="0"/>
          </a:p>
        </p:txBody>
      </p:sp>
      <p:grpSp>
        <p:nvGrpSpPr>
          <p:cNvPr id="2" name="Group 29"/>
          <p:cNvGrpSpPr/>
          <p:nvPr/>
        </p:nvGrpSpPr>
        <p:grpSpPr>
          <a:xfrm>
            <a:off x="5613702" y="1656160"/>
            <a:ext cx="242146" cy="461665"/>
            <a:chOff x="244199" y="1492251"/>
            <a:chExt cx="242146" cy="461665"/>
          </a:xfrm>
        </p:grpSpPr>
        <p:sp>
          <p:nvSpPr>
            <p:cNvPr id="19" name="Oval 18"/>
            <p:cNvSpPr/>
            <p:nvPr/>
          </p:nvSpPr>
          <p:spPr>
            <a:xfrm>
              <a:off x="247650" y="1533974"/>
              <a:ext cx="238695" cy="224599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44199" y="1492251"/>
              <a:ext cx="1847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cxnSp>
        <p:nvCxnSpPr>
          <p:cNvPr id="38" name="Straight Connector 37"/>
          <p:cNvCxnSpPr/>
          <p:nvPr/>
        </p:nvCxnSpPr>
        <p:spPr>
          <a:xfrm>
            <a:off x="0" y="5405279"/>
            <a:ext cx="9144000" cy="1588"/>
          </a:xfrm>
          <a:prstGeom prst="line">
            <a:avLst/>
          </a:prstGeom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0" y="342900"/>
            <a:ext cx="9144000" cy="1588"/>
          </a:xfrm>
          <a:prstGeom prst="line">
            <a:avLst/>
          </a:prstGeom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811615" y="1438902"/>
            <a:ext cx="344766" cy="646331"/>
            <a:chOff x="5981700" y="746368"/>
            <a:chExt cx="393700" cy="738067"/>
          </a:xfrm>
        </p:grpSpPr>
        <p:sp>
          <p:nvSpPr>
            <p:cNvPr id="9" name="Oval 8"/>
            <p:cNvSpPr/>
            <p:nvPr/>
          </p:nvSpPr>
          <p:spPr>
            <a:xfrm>
              <a:off x="5981700" y="774471"/>
              <a:ext cx="393700" cy="393700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17097" y="746368"/>
              <a:ext cx="304800" cy="7380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5397500" y="475060"/>
            <a:ext cx="3390443" cy="4709954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2094" y="49599"/>
            <a:ext cx="4006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3.3.4 List Details</a:t>
            </a:r>
            <a:endParaRPr lang="en-US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891531" y="762009"/>
            <a:ext cx="40068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/>
              <a:t>Summary Changes: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76124" y="76200"/>
            <a:ext cx="7218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/>
              <a:t>GiQ 2.5</a:t>
            </a:r>
            <a:endParaRPr lang="en-US" sz="10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5661603" y="912008"/>
            <a:ext cx="270724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/>
            <a:r>
              <a:rPr lang="en-US" sz="900" dirty="0" smtClean="0"/>
              <a:t>Search tools visible, category savings values displayed, clipped coupons displayed with status, UI elements simplified.</a:t>
            </a:r>
            <a:endParaRPr lang="en-US" sz="9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5890203" y="1676261"/>
            <a:ext cx="4006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sz="1000" dirty="0" smtClean="0"/>
              <a:t>All search tools are visible</a:t>
            </a:r>
            <a:endParaRPr lang="en-US" sz="1000" dirty="0" smtClean="0"/>
          </a:p>
        </p:txBody>
      </p:sp>
      <p:grpSp>
        <p:nvGrpSpPr>
          <p:cNvPr id="2" name="Group 29"/>
          <p:cNvGrpSpPr/>
          <p:nvPr/>
        </p:nvGrpSpPr>
        <p:grpSpPr>
          <a:xfrm>
            <a:off x="5613702" y="1656160"/>
            <a:ext cx="242146" cy="461665"/>
            <a:chOff x="244199" y="1492251"/>
            <a:chExt cx="242146" cy="461665"/>
          </a:xfrm>
        </p:grpSpPr>
        <p:sp>
          <p:nvSpPr>
            <p:cNvPr id="19" name="Oval 18"/>
            <p:cNvSpPr/>
            <p:nvPr/>
          </p:nvSpPr>
          <p:spPr>
            <a:xfrm>
              <a:off x="247650" y="1533974"/>
              <a:ext cx="238695" cy="224599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44199" y="1492251"/>
              <a:ext cx="1847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3" name="Group 30"/>
          <p:cNvGrpSpPr/>
          <p:nvPr/>
        </p:nvGrpSpPr>
        <p:grpSpPr>
          <a:xfrm>
            <a:off x="5607352" y="1916510"/>
            <a:ext cx="254846" cy="523220"/>
            <a:chOff x="237849" y="1835151"/>
            <a:chExt cx="254846" cy="523220"/>
          </a:xfrm>
        </p:grpSpPr>
        <p:sp>
          <p:nvSpPr>
            <p:cNvPr id="21" name="Oval 20"/>
            <p:cNvSpPr/>
            <p:nvPr/>
          </p:nvSpPr>
          <p:spPr>
            <a:xfrm>
              <a:off x="254000" y="1889574"/>
              <a:ext cx="238695" cy="224599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7849" y="1835151"/>
              <a:ext cx="18479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</a:rPr>
                <a:t>2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25"/>
          <p:cNvGrpSpPr/>
          <p:nvPr/>
        </p:nvGrpSpPr>
        <p:grpSpPr>
          <a:xfrm>
            <a:off x="5613702" y="2183270"/>
            <a:ext cx="248496" cy="523220"/>
            <a:chOff x="231484" y="2844652"/>
            <a:chExt cx="409866" cy="917155"/>
          </a:xfrm>
        </p:grpSpPr>
        <p:sp>
          <p:nvSpPr>
            <p:cNvPr id="24" name="Oval 23"/>
            <p:cNvSpPr/>
            <p:nvPr/>
          </p:nvSpPr>
          <p:spPr>
            <a:xfrm>
              <a:off x="247650" y="2940050"/>
              <a:ext cx="393700" cy="393700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31484" y="2844652"/>
              <a:ext cx="304801" cy="9171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</a:rPr>
                <a:t>3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883853" y="1951883"/>
            <a:ext cx="4006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sz="1000" dirty="0" smtClean="0"/>
              <a:t>Displays number and value of total savings 11px #fff</a:t>
            </a:r>
            <a:endParaRPr lang="en-US" sz="1000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5883853" y="2215019"/>
            <a:ext cx="4006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sz="1000" dirty="0" smtClean="0"/>
              <a:t>Checkbox icon redesigned</a:t>
            </a:r>
            <a:endParaRPr lang="en-US" sz="1000" dirty="0" smtClean="0"/>
          </a:p>
        </p:txBody>
      </p:sp>
      <p:sp>
        <p:nvSpPr>
          <p:cNvPr id="33" name="TextBox 32"/>
          <p:cNvSpPr txBox="1"/>
          <p:nvPr/>
        </p:nvSpPr>
        <p:spPr>
          <a:xfrm>
            <a:off x="5897217" y="4254500"/>
            <a:ext cx="4006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Related Files: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904231" y="4403011"/>
            <a:ext cx="4006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sz="1000" dirty="0" smtClean="0"/>
              <a:t>Barcode icon</a:t>
            </a:r>
          </a:p>
          <a:p>
            <a:pPr marL="228600" indent="-228600"/>
            <a:r>
              <a:rPr lang="en-US" sz="1000" dirty="0" smtClean="0"/>
              <a:t>Voice icon</a:t>
            </a:r>
          </a:p>
          <a:p>
            <a:pPr marL="228600" indent="-228600"/>
            <a:r>
              <a:rPr lang="en-US" sz="1000" dirty="0" smtClean="0"/>
              <a:t>Checkbox</a:t>
            </a:r>
          </a:p>
          <a:p>
            <a:pPr marL="228600" indent="-228600"/>
            <a:r>
              <a:rPr lang="en-US" sz="1000" dirty="0" smtClean="0"/>
              <a:t>Pointers (lg, sml, gray, &amp; white)</a:t>
            </a:r>
            <a:endParaRPr lang="en-US" sz="1000" dirty="0" smtClean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0" y="5405279"/>
            <a:ext cx="9144000" cy="1588"/>
          </a:xfrm>
          <a:prstGeom prst="line">
            <a:avLst/>
          </a:prstGeom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0" y="342900"/>
            <a:ext cx="9144000" cy="1588"/>
          </a:xfrm>
          <a:prstGeom prst="line">
            <a:avLst/>
          </a:prstGeom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1" name="Picture 40" descr="GiQ_2.5_3.3.4_list.png"/>
          <p:cNvPicPr>
            <a:picLocks noChangeAspect="1"/>
          </p:cNvPicPr>
          <p:nvPr/>
        </p:nvPicPr>
        <p:blipFill>
          <a:blip r:embed="rId3"/>
          <a:srcRect b="18833"/>
          <a:stretch>
            <a:fillRect/>
          </a:stretch>
        </p:blipFill>
        <p:spPr>
          <a:xfrm>
            <a:off x="324692" y="475060"/>
            <a:ext cx="3857626" cy="4638674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2205315" y="1165852"/>
            <a:ext cx="344766" cy="646331"/>
            <a:chOff x="5981700" y="746368"/>
            <a:chExt cx="393700" cy="738067"/>
          </a:xfrm>
        </p:grpSpPr>
        <p:sp>
          <p:nvSpPr>
            <p:cNvPr id="9" name="Oval 8"/>
            <p:cNvSpPr/>
            <p:nvPr/>
          </p:nvSpPr>
          <p:spPr>
            <a:xfrm>
              <a:off x="5981700" y="774471"/>
              <a:ext cx="393700" cy="393700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17097" y="746368"/>
              <a:ext cx="304800" cy="7380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12" name="Group 36"/>
          <p:cNvGrpSpPr/>
          <p:nvPr/>
        </p:nvGrpSpPr>
        <p:grpSpPr>
          <a:xfrm>
            <a:off x="3181220" y="1891109"/>
            <a:ext cx="344766" cy="646331"/>
            <a:chOff x="1569952" y="2528591"/>
            <a:chExt cx="344766" cy="646331"/>
          </a:xfrm>
        </p:grpSpPr>
        <p:sp>
          <p:nvSpPr>
            <p:cNvPr id="13" name="Oval 12"/>
            <p:cNvSpPr/>
            <p:nvPr/>
          </p:nvSpPr>
          <p:spPr>
            <a:xfrm>
              <a:off x="1569952" y="2565901"/>
              <a:ext cx="344766" cy="344766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00948" y="2528591"/>
              <a:ext cx="2669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2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Group 39"/>
          <p:cNvGrpSpPr/>
          <p:nvPr/>
        </p:nvGrpSpPr>
        <p:grpSpPr>
          <a:xfrm>
            <a:off x="324692" y="2183270"/>
            <a:ext cx="344766" cy="646331"/>
            <a:chOff x="3505092" y="2802646"/>
            <a:chExt cx="344766" cy="646331"/>
          </a:xfrm>
        </p:grpSpPr>
        <p:sp>
          <p:nvSpPr>
            <p:cNvPr id="15" name="Oval 14"/>
            <p:cNvSpPr/>
            <p:nvPr/>
          </p:nvSpPr>
          <p:spPr>
            <a:xfrm>
              <a:off x="3505092" y="2827257"/>
              <a:ext cx="344766" cy="344766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36089" y="2802646"/>
              <a:ext cx="2669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3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4" name="Oval 43"/>
          <p:cNvSpPr/>
          <p:nvPr/>
        </p:nvSpPr>
        <p:spPr>
          <a:xfrm>
            <a:off x="2665134" y="3359791"/>
            <a:ext cx="344766" cy="344766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2696131" y="3335180"/>
            <a:ext cx="266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4</a:t>
            </a:r>
            <a:endParaRPr lang="en-US" b="1" dirty="0">
              <a:solidFill>
                <a:schemeClr val="bg1"/>
              </a:solidFill>
            </a:endParaRPr>
          </a:p>
        </p:txBody>
      </p:sp>
      <p:grpSp>
        <p:nvGrpSpPr>
          <p:cNvPr id="23" name="Group 46"/>
          <p:cNvGrpSpPr/>
          <p:nvPr/>
        </p:nvGrpSpPr>
        <p:grpSpPr>
          <a:xfrm>
            <a:off x="5613702" y="2451100"/>
            <a:ext cx="248496" cy="523220"/>
            <a:chOff x="231484" y="2844652"/>
            <a:chExt cx="409866" cy="917155"/>
          </a:xfrm>
        </p:grpSpPr>
        <p:sp>
          <p:nvSpPr>
            <p:cNvPr id="48" name="Oval 47"/>
            <p:cNvSpPr/>
            <p:nvPr/>
          </p:nvSpPr>
          <p:spPr>
            <a:xfrm>
              <a:off x="247650" y="2940050"/>
              <a:ext cx="393700" cy="393700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31484" y="2844652"/>
              <a:ext cx="304801" cy="9171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</a:rPr>
                <a:t>4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5883853" y="2482850"/>
            <a:ext cx="4006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sz="1000" dirty="0" smtClean="0"/>
              <a:t>Clipped coupon w/ status messages</a:t>
            </a:r>
            <a:endParaRPr lang="en-US" sz="1000" dirty="0" smtClean="0"/>
          </a:p>
        </p:txBody>
      </p:sp>
      <p:sp>
        <p:nvSpPr>
          <p:cNvPr id="51" name="Right Brace 50"/>
          <p:cNvSpPr/>
          <p:nvPr/>
        </p:nvSpPr>
        <p:spPr>
          <a:xfrm>
            <a:off x="4182318" y="3372491"/>
            <a:ext cx="415082" cy="344766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ight Brace 51"/>
          <p:cNvSpPr/>
          <p:nvPr/>
        </p:nvSpPr>
        <p:spPr>
          <a:xfrm rot="16200000">
            <a:off x="3232688" y="1066262"/>
            <a:ext cx="415082" cy="218842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Brace 53"/>
          <p:cNvSpPr/>
          <p:nvPr/>
        </p:nvSpPr>
        <p:spPr>
          <a:xfrm rot="5400000">
            <a:off x="2448230" y="1774520"/>
            <a:ext cx="415082" cy="218842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Brace 42"/>
          <p:cNvSpPr/>
          <p:nvPr/>
        </p:nvSpPr>
        <p:spPr>
          <a:xfrm rot="5400000">
            <a:off x="3897734" y="4204866"/>
            <a:ext cx="415082" cy="6985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2404536" y="2116665"/>
            <a:ext cx="4656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rgbClr val="FF0000"/>
                </a:solidFill>
              </a:rPr>
              <a:t>50px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244850" y="762000"/>
            <a:ext cx="4656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rgbClr val="FF0000"/>
                </a:solidFill>
              </a:rPr>
              <a:t>50px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5" name="Right Brace 54"/>
          <p:cNvSpPr/>
          <p:nvPr/>
        </p:nvSpPr>
        <p:spPr>
          <a:xfrm rot="16200000">
            <a:off x="3788080" y="1050620"/>
            <a:ext cx="415082" cy="218842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3800242" y="746358"/>
            <a:ext cx="4656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rgbClr val="FF0000"/>
                </a:solidFill>
              </a:rPr>
              <a:t>50px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7" name="Right Brace 56"/>
          <p:cNvSpPr/>
          <p:nvPr/>
        </p:nvSpPr>
        <p:spPr>
          <a:xfrm rot="5400000">
            <a:off x="3904191" y="2469124"/>
            <a:ext cx="249767" cy="19685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3822700" y="2616200"/>
            <a:ext cx="4656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rgbClr val="FF0000"/>
                </a:solidFill>
              </a:rPr>
              <a:t>16px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924300" y="4394200"/>
            <a:ext cx="4656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rgbClr val="FF0000"/>
                </a:solidFill>
              </a:rPr>
              <a:t>6px</a:t>
            </a:r>
            <a:endParaRPr lang="en-US" sz="9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1690</TotalTime>
  <Words>241</Words>
  <Application>Microsoft Macintosh PowerPoint</Application>
  <PresentationFormat>On-screen Show (16:10)</PresentationFormat>
  <Paragraphs>77</Paragraphs>
  <Slides>4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coupons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roba</dc:creator>
  <cp:lastModifiedBy>roba</cp:lastModifiedBy>
  <cp:revision>7</cp:revision>
  <dcterms:created xsi:type="dcterms:W3CDTF">2012-01-31T18:15:35Z</dcterms:created>
  <dcterms:modified xsi:type="dcterms:W3CDTF">2012-02-01T19:13:57Z</dcterms:modified>
</cp:coreProperties>
</file>